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9" r:id="rId12"/>
    <p:sldId id="270" r:id="rId13"/>
    <p:sldId id="272" r:id="rId14"/>
    <p:sldId id="273" r:id="rId15"/>
    <p:sldId id="274" r:id="rId16"/>
    <p:sldId id="276" r:id="rId17"/>
    <p:sldId id="278" r:id="rId18"/>
    <p:sldId id="279" r:id="rId19"/>
    <p:sldId id="281" r:id="rId20"/>
    <p:sldId id="282" r:id="rId21"/>
    <p:sldId id="283" r:id="rId22"/>
    <p:sldId id="285" r:id="rId23"/>
    <p:sldId id="286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One operation, one misoperation.</c:v>
                </c:pt>
                <c:pt idx="1">
                  <c:v>Three operations, no misoperation.</c:v>
                </c:pt>
                <c:pt idx="2">
                  <c:v>One operation, no misoperation.</c:v>
                </c:pt>
                <c:pt idx="3">
                  <c:v>None of the above.</c:v>
                </c:pt>
              </c:strCache>
            </c:strRef>
          </c:cat>
          <c:val>
            <c:numRef>
              <c:f>Sheet1!$B$2:$B$5</c:f>
            </c:numRef>
          </c:val>
          <c:extLst>
            <c:ext xmlns:c16="http://schemas.microsoft.com/office/drawing/2014/chart" uri="{C3380CC4-5D6E-409C-BE32-E72D297353CC}">
              <c16:uniqueId val="{00000000-AE4D-447C-BB5F-41713EB021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One operation, one misoperation.</c:v>
                </c:pt>
                <c:pt idx="1">
                  <c:v>Three operations, no misoperation.</c:v>
                </c:pt>
                <c:pt idx="2">
                  <c:v>One operation, no misoperation.</c:v>
                </c:pt>
                <c:pt idx="3">
                  <c:v>None of the above.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2.6315789473684209E-2</c:v>
                </c:pt>
                <c:pt idx="1">
                  <c:v>0.15789473684210525</c:v>
                </c:pt>
                <c:pt idx="2">
                  <c:v>0.76315789473684215</c:v>
                </c:pt>
                <c:pt idx="3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D-447C-BB5F-41713EB02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5923912"/>
        <c:axId val="425922928"/>
      </c:barChart>
      <c:catAx>
        <c:axId val="425923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922928"/>
        <c:crosses val="autoZero"/>
        <c:auto val="1"/>
        <c:lblAlgn val="ctr"/>
        <c:lblOffset val="100"/>
        <c:noMultiLvlLbl val="0"/>
      </c:catAx>
      <c:valAx>
        <c:axId val="4259229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923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663825"/>
            <a:ext cx="9144000" cy="1069975"/>
          </a:xfrm>
          <a:solidFill>
            <a:srgbClr val="413152"/>
          </a:solidFill>
        </p:spPr>
        <p:txBody>
          <a:bodyPr>
            <a:no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648200"/>
            <a:ext cx="6400800" cy="1219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90678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61307"/>
            <a:ext cx="1600200" cy="15021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97907"/>
            <a:ext cx="4273666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1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1F9DAF"/>
                </a:solidFill>
              </a:defRPr>
            </a:lvl1pPr>
          </a:lstStyle>
          <a:p>
            <a:r>
              <a:rPr lang="en-US" dirty="0"/>
              <a:t>Western Electricity Coordinating Council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300" y="2057400"/>
            <a:ext cx="6629400" cy="35052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solidFill>
            <a:srgbClr val="1F9DAF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Presenter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5725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-44116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9" name="Oval 8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0" name="Straight Connector 9"/>
            <p:cNvCxnSpPr>
              <a:stCxn id="9" idx="7"/>
              <a:endCxn id="11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Oval 11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" name="Straight Connector 13"/>
            <p:cNvCxnSpPr>
              <a:stCxn id="9" idx="1"/>
              <a:endCxn id="16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7"/>
              <a:endCxn id="9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Connector 16"/>
            <p:cNvCxnSpPr>
              <a:endCxn id="11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1"/>
              <a:endCxn id="11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7"/>
              <a:endCxn id="22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2"/>
              <a:endCxn id="21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21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3" name="Group 22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4" name="Oval 23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5" name="Straight Connector 24"/>
            <p:cNvCxnSpPr>
              <a:endCxn id="26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9" name="Straight Connector 28"/>
            <p:cNvCxnSpPr>
              <a:stCxn id="24" idx="0"/>
              <a:endCxn id="31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7" idx="5"/>
              <a:endCxn id="24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2" name="Straight Connector 31"/>
            <p:cNvCxnSpPr>
              <a:endCxn id="26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1"/>
              <a:endCxn id="26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7"/>
              <a:endCxn id="37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2"/>
              <a:endCxn id="36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7" name="Oval 36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74547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-44116"/>
            <a:ext cx="9144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1" name="Group 10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2" name="Oval 11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" name="Straight Connector 12"/>
            <p:cNvCxnSpPr>
              <a:stCxn id="12" idx="7"/>
              <a:endCxn id="14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Connector 16"/>
            <p:cNvCxnSpPr>
              <a:stCxn id="12" idx="1"/>
              <a:endCxn id="19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5" idx="7"/>
              <a:endCxn id="12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0" name="Straight Connector 19"/>
            <p:cNvCxnSpPr>
              <a:endCxn id="14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1"/>
              <a:endCxn id="14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7"/>
              <a:endCxn id="25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2"/>
              <a:endCxn id="24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Oval 24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8" name="Oval 27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9" name="Straight Connector 28"/>
            <p:cNvCxnSpPr>
              <a:endCxn id="30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Oval 31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3" name="Straight Connector 32"/>
            <p:cNvCxnSpPr>
              <a:stCxn id="28" idx="0"/>
              <a:endCxn id="35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5"/>
              <a:endCxn id="28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6" name="Straight Connector 35"/>
            <p:cNvCxnSpPr>
              <a:endCxn id="30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2" idx="1"/>
              <a:endCxn id="30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5" idx="7"/>
              <a:endCxn id="41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5" idx="2"/>
              <a:endCxn id="40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Oval 40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52700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Left Block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Right Block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-48126"/>
            <a:ext cx="9144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3" name="Group 12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4" name="Oval 13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5" name="Straight Connector 14"/>
            <p:cNvCxnSpPr>
              <a:stCxn id="14" idx="7"/>
              <a:endCxn id="16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Oval 16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Oval 17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" name="Straight Connector 18"/>
            <p:cNvCxnSpPr>
              <a:stCxn id="14" idx="1"/>
              <a:endCxn id="21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7"/>
              <a:endCxn id="14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2" name="Straight Connector 21"/>
            <p:cNvCxnSpPr>
              <a:endCxn id="16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1"/>
              <a:endCxn id="16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1" idx="7"/>
              <a:endCxn id="27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1" idx="2"/>
              <a:endCxn id="26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30" name="Oval 29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1" name="Straight Connector 30"/>
            <p:cNvCxnSpPr>
              <a:endCxn id="32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5" name="Straight Connector 34"/>
            <p:cNvCxnSpPr>
              <a:stCxn id="30" idx="0"/>
              <a:endCxn id="37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5"/>
              <a:endCxn id="30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8" name="Straight Connector 37"/>
            <p:cNvCxnSpPr>
              <a:endCxn id="32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4" idx="1"/>
              <a:endCxn id="32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7"/>
              <a:endCxn id="43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7" idx="2"/>
              <a:endCxn id="42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3" name="Oval 42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45443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-48126"/>
            <a:ext cx="6096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9" name="Group 8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0" name="Oval 9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1" name="Straight Connector 10"/>
            <p:cNvCxnSpPr>
              <a:stCxn id="10" idx="7"/>
              <a:endCxn id="12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5" name="Straight Connector 14"/>
            <p:cNvCxnSpPr>
              <a:stCxn id="10" idx="1"/>
              <a:endCxn id="17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7"/>
              <a:endCxn id="10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" name="Straight Connector 17"/>
            <p:cNvCxnSpPr>
              <a:endCxn id="12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1"/>
              <a:endCxn id="12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7"/>
              <a:endCxn id="23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7" idx="2"/>
              <a:endCxn id="22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Oval 22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6" name="Oval 25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7" name="Straight Connector 26"/>
            <p:cNvCxnSpPr>
              <a:endCxn id="28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1" name="Straight Connector 30"/>
            <p:cNvCxnSpPr>
              <a:stCxn id="26" idx="0"/>
              <a:endCxn id="33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26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4" name="Straight Connector 33"/>
            <p:cNvCxnSpPr>
              <a:endCxn id="28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0" idx="1"/>
              <a:endCxn id="28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7"/>
              <a:endCxn id="39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2"/>
              <a:endCxn id="38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9" name="Oval 38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08833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0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00600"/>
            <a:ext cx="9144000" cy="566738"/>
          </a:xfrm>
          <a:solidFill>
            <a:srgbClr val="413152"/>
          </a:solidFill>
        </p:spPr>
        <p:txBody>
          <a:bodyPr anchor="b"/>
          <a:lstStyle>
            <a:lvl1pPr marL="1737360"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Description or Reference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-52137"/>
            <a:ext cx="533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11" name="Oval 10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Connector 11"/>
            <p:cNvCxnSpPr>
              <a:endCxn id="13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6" name="Straight Connector 15"/>
            <p:cNvCxnSpPr>
              <a:stCxn id="11" idx="0"/>
              <a:endCxn id="18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5"/>
              <a:endCxn id="11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" name="Straight Connector 18"/>
            <p:cNvCxnSpPr>
              <a:endCxn id="13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1"/>
              <a:endCxn id="13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7"/>
              <a:endCxn id="24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2"/>
              <a:endCxn id="23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Oval 23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8112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300" y="2057400"/>
            <a:ext cx="6629400" cy="35052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2" name="Group 11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3" name="Oval 12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" name="Straight Connector 13"/>
            <p:cNvCxnSpPr>
              <a:stCxn id="13" idx="7"/>
              <a:endCxn id="15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Oval 16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" name="Straight Connector 17"/>
            <p:cNvCxnSpPr>
              <a:stCxn id="13" idx="1"/>
              <a:endCxn id="20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7"/>
              <a:endCxn id="13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1" name="Straight Connector 20"/>
            <p:cNvCxnSpPr>
              <a:endCxn id="15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1"/>
              <a:endCxn id="15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0" idx="7"/>
              <a:endCxn id="26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2"/>
              <a:endCxn id="25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Oval 25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9" name="Oval 28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0" name="Straight Connector 29"/>
            <p:cNvCxnSpPr>
              <a:endCxn id="31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Oval 31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4" name="Straight Connector 33"/>
            <p:cNvCxnSpPr>
              <a:stCxn id="29" idx="0"/>
              <a:endCxn id="36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5"/>
              <a:endCxn id="29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7" name="Straight Connector 36"/>
            <p:cNvCxnSpPr>
              <a:endCxn id="31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"/>
              <a:endCxn id="31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7"/>
              <a:endCxn id="42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2"/>
              <a:endCxn id="41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2" name="Oval 41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70799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33800"/>
            <a:ext cx="6400800" cy="1219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Presenter Name and 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692856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689910"/>
            <a:ext cx="9144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Slide Title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9971834">
            <a:off x="7748865" y="1638496"/>
            <a:ext cx="1282683" cy="1009946"/>
            <a:chOff x="316356" y="3780663"/>
            <a:chExt cx="1016731" cy="760852"/>
          </a:xfrm>
          <a:solidFill>
            <a:schemeClr val="bg2"/>
          </a:solidFill>
        </p:grpSpPr>
        <p:sp>
          <p:nvSpPr>
            <p:cNvPr id="9" name="Oval 8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0" name="Straight Connector 9"/>
            <p:cNvCxnSpPr>
              <a:stCxn id="9" idx="7"/>
              <a:endCxn id="11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Oval 11"/>
            <p:cNvSpPr/>
            <p:nvPr/>
          </p:nvSpPr>
          <p:spPr>
            <a:xfrm>
              <a:off x="420253" y="433105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" name="Straight Connector 13"/>
            <p:cNvCxnSpPr>
              <a:stCxn id="9" idx="1"/>
              <a:endCxn id="16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7"/>
              <a:endCxn id="9" idx="3"/>
            </p:cNvCxnSpPr>
            <p:nvPr/>
          </p:nvCxnSpPr>
          <p:spPr>
            <a:xfrm rot="11628166" flipH="1">
              <a:off x="461792" y="4318003"/>
              <a:ext cx="155008" cy="3786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Connector 16"/>
            <p:cNvCxnSpPr>
              <a:endCxn id="11" idx="4"/>
            </p:cNvCxnSpPr>
            <p:nvPr/>
          </p:nvCxnSpPr>
          <p:spPr>
            <a:xfrm rot="11628166">
              <a:off x="1003123" y="4102909"/>
              <a:ext cx="50183" cy="43860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1"/>
              <a:endCxn id="11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7"/>
              <a:endCxn id="22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2"/>
              <a:endCxn id="21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21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</a:p>
        </p:txBody>
      </p:sp>
      <p:grpSp>
        <p:nvGrpSpPr>
          <p:cNvPr id="24" name="Group 23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5" name="Oval 24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6" name="Straight Connector 25"/>
            <p:cNvCxnSpPr>
              <a:endCxn id="27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0" name="Straight Connector 29"/>
            <p:cNvCxnSpPr>
              <a:stCxn id="25" idx="0"/>
              <a:endCxn id="32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8" idx="5"/>
              <a:endCxn id="25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3" name="Straight Connector 32"/>
            <p:cNvCxnSpPr>
              <a:endCxn id="27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1"/>
              <a:endCxn id="27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7"/>
              <a:endCxn id="38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2"/>
              <a:endCxn id="37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Oval 37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51690580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Western Electricity Coordinating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1EDF-FCF5-4DFF-A03E-6FA4E499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58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200" dirty="0"/>
              <a:t>What is an Operation and Misoperation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James Hanson, WECC</a:t>
            </a:r>
          </a:p>
          <a:p>
            <a:r>
              <a:rPr lang="en-US" dirty="0"/>
              <a:t>Rich Quest, MRO</a:t>
            </a:r>
          </a:p>
          <a:p>
            <a:r>
              <a:rPr lang="en-US" dirty="0"/>
              <a:t>Rich Bauer, NERC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2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55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 Answer: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3011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/>
              <a:t>One operation, one misoperation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6883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dirty="0"/>
              <a:t>Reason: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4000" dirty="0"/>
              <a:t>No </a:t>
            </a:r>
            <a:r>
              <a:rPr lang="en-US" sz="4000" dirty="0" err="1"/>
              <a:t>misOPERATION</a:t>
            </a:r>
            <a:r>
              <a:rPr lang="en-US" sz="4000" dirty="0"/>
              <a:t> without an OPERATION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0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/>
              <a:t>A fault occurs on Line A. The left terminal breaker fails to trip. The remote ends of Line D and E trip. In this case, the left terminal breaker does not have breaker failure protection. How many operations and misoperations should be reported?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0" y="3612832"/>
            <a:ext cx="7147980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6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4 -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Three operations,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Two operations,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Three operations, no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6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55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 Answer: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3011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/>
              <a:t>Three operations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4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During scheduled maintenance a relay operates. How many operations and misoperations should be reported?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50" y="2668883"/>
            <a:ext cx="3858163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07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5 -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No operation, no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One operation,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One operation, no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62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55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 Answer: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3011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/>
              <a:t>No operation, no misoperation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8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/>
              <a:t>A fault occurs on Line A. The left terminal breaker fails to trip. The remote ends of Line D and E trip. In this case, the left terminal breaker has breaker failure protection. How many operations and misoperations should be reported?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0" y="3612832"/>
            <a:ext cx="7147980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49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6 -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Three operations,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Two operations,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Three operations, no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98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55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 Answer: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3011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/>
              <a:t>Three operations, one misoperation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1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permanent fault occurs on Line A. Both ends trip and reclose (two attempts) to lockout. How many operations and misoperations should be reported?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57457"/>
            <a:ext cx="73152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29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XYZ end of ABC - XYZ 345kV line tripped and reclosed. </a:t>
            </a:r>
          </a:p>
          <a:p>
            <a:pPr marL="0" indent="0">
              <a:buNone/>
            </a:pPr>
            <a:r>
              <a:rPr lang="en-US" dirty="0"/>
              <a:t>The misoperation occurred again at 12:27, 13:08, and 13:44. </a:t>
            </a:r>
          </a:p>
          <a:p>
            <a:pPr marL="0" indent="0">
              <a:buNone/>
            </a:pPr>
            <a:r>
              <a:rPr lang="en-US" dirty="0"/>
              <a:t>Tripping was due to a </a:t>
            </a:r>
            <a:r>
              <a:rPr lang="en-US" dirty="0" err="1"/>
              <a:t>misoperating</a:t>
            </a:r>
            <a:r>
              <a:rPr lang="en-US" dirty="0"/>
              <a:t> transfer trip receiver.</a:t>
            </a:r>
          </a:p>
          <a:p>
            <a:pPr marL="0" indent="0">
              <a:buNone/>
            </a:pPr>
            <a:r>
              <a:rPr lang="en-US" dirty="0"/>
              <a:t>How many operations and misoperations should be reported.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7 -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Three operations, three misoperations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One operation, one misoperations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No operation,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Three operations, one misoperation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21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55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 Answer: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3011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/>
              <a:t>One operation, one misoperation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Entity 1 and Entity 2 jointly own Line A.</a:t>
            </a:r>
          </a:p>
          <a:p>
            <a:pPr marL="0" indent="0">
              <a:buNone/>
            </a:pPr>
            <a:r>
              <a:rPr lang="en-US" sz="2700" dirty="0"/>
              <a:t>A permanent fault occurs on Line A. Both ends trip and reclose (two attempts) to lockout. </a:t>
            </a:r>
          </a:p>
          <a:p>
            <a:pPr marL="0" indent="0">
              <a:buNone/>
            </a:pPr>
            <a:r>
              <a:rPr lang="en-US" sz="2700" dirty="0"/>
              <a:t>One operation and no misoperation should be reported. </a:t>
            </a:r>
          </a:p>
          <a:p>
            <a:pPr marL="0" indent="0">
              <a:buNone/>
            </a:pPr>
            <a:r>
              <a:rPr lang="en-US" sz="2700" dirty="0"/>
              <a:t>Who should report?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11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8 -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Both entities report. The report includes no notes about joint ownership.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The entities communicate and both entities report. The reports include notes that Line A is jointly owned and that both entities are reporting.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The entities communicate and decide only one entity will report.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33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55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 Answer: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3011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The entities communicate and decide only one entity will report.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4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Survey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graphicFrame>
        <p:nvGraphicFramePr>
          <p:cNvPr id="11" name="Content Placeholder 8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882201"/>
              </p:ext>
            </p:extLst>
          </p:nvPr>
        </p:nvGraphicFramePr>
        <p:xfrm>
          <a:off x="590910" y="1600200"/>
          <a:ext cx="7962180" cy="430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82007" y="4078827"/>
            <a:ext cx="6947338" cy="735724"/>
          </a:xfrm>
          <a:prstGeom prst="rect">
            <a:avLst/>
          </a:prstGeom>
          <a:noFill/>
          <a:ln w="57150">
            <a:solidFill>
              <a:srgbClr val="41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0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1 -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ysClr val="windowText" lastClr="000000"/>
                </a:solidFill>
              </a:rPr>
              <a:t>When reclosing is applied (automatic or manual), a sequence of reclosing and tripping associated with isolating a faulted system Element is counted as a single operation.  Multiple unintended operations of an Element due to this sequence of reclosing and tripping would also be counted as a single operation.</a:t>
            </a:r>
          </a:p>
          <a:p>
            <a:pPr marL="0" indent="0">
              <a:buNone/>
            </a:pPr>
            <a:r>
              <a:rPr lang="en-US" sz="2800" i="1" dirty="0"/>
              <a:t>Reference: MIDAS Reporting Template – Definition of Protection System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/>
              <a:t>A permanent fault occurs on Line D. The Line D breakers trips, but a breaker on Line E overreaches and trips incorrectly. How many operations and misoperations should be reported?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14400" y="3297694"/>
            <a:ext cx="7315200" cy="2926080"/>
            <a:chOff x="609600" y="2875004"/>
            <a:chExt cx="7772400" cy="3089424"/>
          </a:xfrm>
        </p:grpSpPr>
        <p:sp>
          <p:nvSpPr>
            <p:cNvPr id="7" name="Rectangle 6"/>
            <p:cNvSpPr/>
            <p:nvPr/>
          </p:nvSpPr>
          <p:spPr>
            <a:xfrm>
              <a:off x="5372099" y="35814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35814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84392" y="32004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48400" y="40386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09800" y="40386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6648" y="3276600"/>
              <a:ext cx="304800" cy="304800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77200" y="32004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81800" y="5659628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7800" y="5659628"/>
              <a:ext cx="304800" cy="304800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352800" y="3733800"/>
              <a:ext cx="1981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3"/>
            </p:cNvCxnSpPr>
            <p:nvPr/>
          </p:nvCxnSpPr>
          <p:spPr>
            <a:xfrm>
              <a:off x="5676899" y="3733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1"/>
            </p:cNvCxnSpPr>
            <p:nvPr/>
          </p:nvCxnSpPr>
          <p:spPr>
            <a:xfrm flipH="1">
              <a:off x="28194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819400" y="3124200"/>
              <a:ext cx="0" cy="1371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943600" y="3124200"/>
              <a:ext cx="0" cy="1371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43600" y="41910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43600" y="3352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438400" y="3429000"/>
              <a:ext cx="38099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14600" y="41910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3"/>
            </p:cNvCxnSpPr>
            <p:nvPr/>
          </p:nvCxnSpPr>
          <p:spPr>
            <a:xfrm>
              <a:off x="6489192" y="3352800"/>
              <a:ext cx="15880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3"/>
            </p:cNvCxnSpPr>
            <p:nvPr/>
          </p:nvCxnSpPr>
          <p:spPr>
            <a:xfrm>
              <a:off x="6553200" y="4191000"/>
              <a:ext cx="381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934200" y="4191000"/>
              <a:ext cx="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09600" y="3276600"/>
              <a:ext cx="304800" cy="304800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11" idx="1"/>
            </p:cNvCxnSpPr>
            <p:nvPr/>
          </p:nvCxnSpPr>
          <p:spPr>
            <a:xfrm flipH="1">
              <a:off x="1600200" y="41910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00200" y="4191000"/>
              <a:ext cx="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2" idx="1"/>
            </p:cNvCxnSpPr>
            <p:nvPr/>
          </p:nvCxnSpPr>
          <p:spPr>
            <a:xfrm flipH="1">
              <a:off x="914400" y="3429000"/>
              <a:ext cx="12222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819145" y="3810000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A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69474" y="2895600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B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473023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C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18085" y="2875004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D</a:t>
              </a:r>
            </a:p>
          </p:txBody>
        </p:sp>
        <p:sp>
          <p:nvSpPr>
            <p:cNvPr id="36" name="Lightning Bolt 35"/>
            <p:cNvSpPr/>
            <p:nvPr/>
          </p:nvSpPr>
          <p:spPr>
            <a:xfrm>
              <a:off x="1340247" y="3211242"/>
              <a:ext cx="381000" cy="360172"/>
            </a:xfrm>
            <a:prstGeom prst="lightningBol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2000" y="4775708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194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2 -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Two operations,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No operation,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One operation,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None of the above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6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55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 Answer: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30114"/>
            <a:ext cx="8229600" cy="86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/>
              <a:t>Two operations, one misoperation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A breaker on Line D trips due to a failed relay with no fault. How many operations and misoperations should be reported?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19236" y="3151833"/>
            <a:ext cx="2209800" cy="3089424"/>
            <a:chOff x="609600" y="2875004"/>
            <a:chExt cx="2209800" cy="3089424"/>
          </a:xfrm>
        </p:grpSpPr>
        <p:sp>
          <p:nvSpPr>
            <p:cNvPr id="7" name="Rectangle 6"/>
            <p:cNvSpPr/>
            <p:nvPr/>
          </p:nvSpPr>
          <p:spPr>
            <a:xfrm>
              <a:off x="2209800" y="40386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6648" y="3276600"/>
              <a:ext cx="304800" cy="304800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47800" y="5659628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819400" y="3124200"/>
              <a:ext cx="0" cy="1371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438400" y="3429000"/>
              <a:ext cx="38099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514600" y="41910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09600" y="3276600"/>
              <a:ext cx="3048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7" idx="1"/>
            </p:cNvCxnSpPr>
            <p:nvPr/>
          </p:nvCxnSpPr>
          <p:spPr>
            <a:xfrm flipH="1">
              <a:off x="1600200" y="41910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00200" y="4191000"/>
              <a:ext cx="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1"/>
            </p:cNvCxnSpPr>
            <p:nvPr/>
          </p:nvCxnSpPr>
          <p:spPr>
            <a:xfrm flipH="1">
              <a:off x="914400" y="3429000"/>
              <a:ext cx="12222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118085" y="2875004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0" y="4775708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353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3 -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No operation,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One operation, no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One operation, one misoperation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0625"/>
      </p:ext>
    </p:extLst>
  </p:cSld>
  <p:clrMapOvr>
    <a:masterClrMapping/>
  </p:clrMapOvr>
</p:sld>
</file>

<file path=ppt/theme/theme1.xml><?xml version="1.0" encoding="utf-8"?>
<a:theme xmlns:a="http://schemas.openxmlformats.org/drawingml/2006/main" name="Misops Workshop Standar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ops Workshop Standard" id="{D681A40C-3E5C-4D7E-9CB2-9522A02A56F7}" vid="{ABBA8444-2656-48A8-932E-CFAA04D5473B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ther Reliability Documents" ma:contentTypeID="0x010100E45EF0F8AAA65E428351BA36F1B645BE1200CA280BBE04EF434C8DECBE67FD58A074" ma:contentTypeVersion="10" ma:contentTypeDescription="" ma:contentTypeScope="" ma:versionID="c2434c7e036fbdb00d76290cd9c6396c">
  <xsd:schema xmlns:xsd="http://www.w3.org/2001/XMLSchema" xmlns:xs="http://www.w3.org/2001/XMLSchema" xmlns:p="http://schemas.microsoft.com/office/2006/metadata/properties" xmlns:ns2="2fb8a92a-9032-49d6-b983-191f0a73b01f" xmlns:ns3="4bd63098-0c83-43cf-abdd-085f2cc55a51" targetNamespace="http://schemas.microsoft.com/office/2006/metadata/properties" ma:root="true" ma:fieldsID="7f3a7fd941f69af4be576b57cbcc2582" ns2:_="" ns3:_=""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Adopted_x002f_Approved_x0020_By" minOccurs="0"/>
                <xsd:element ref="ns2:Other_x0020_Reliability_x0020_Documents" minOccurs="0"/>
                <xsd:element ref="ns2:Jurisdiction" minOccurs="0"/>
                <xsd:element ref="ns2:Standard_x0020_Family" minOccurs="0"/>
                <xsd:element ref="ns3:TaxKeywordTaxHTField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3:Event_x0020_ID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8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9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10" nillable="true" ma:displayName="Committee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11" nillable="true" ma:displayName="WECC Status" ma:format="Dropdown" ma:internalName="WECC_x0020_Status" ma:readOnly="false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12" ma:displayName="Privacy" ma:format="Dropdown" ma:internalName="Privacy">
      <xsd:simpleType>
        <xsd:restriction base="dms:Choice">
          <xsd:enumeration value="Public"/>
          <xsd:enumeration value="Authenticated"/>
          <xsd:enumeration value="Base Cases"/>
          <xsd:enumeration value="NDA"/>
          <xsd:enumeration value="PSLF"/>
          <xsd:enumeration value="RAS OR GMD"/>
          <xsd:enumeration value="WECC Members"/>
        </xsd:restriction>
      </xsd:simpleType>
    </xsd:element>
    <xsd:element name="Adopted_x002f_Approved_x0020_By" ma:index="13" nillable="true" ma:displayName="Adopted/Approved By" ma:format="Dropdown" ma:internalName="Adopted_x002F_Approved_x0020_By" ma:readOnly="false">
      <xsd:simpleType>
        <xsd:restriction base="dms:Choice">
          <xsd:enumeration value="…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Other_x0020_Reliability_x0020_Documents" ma:index="14" nillable="true" ma:displayName="Other Reliability Documents" ma:format="Dropdown" ma:internalName="Other_x0020_Reliability_x0020_Documents" ma:readOnly="false">
      <xsd:simpleType>
        <xsd:restriction base="dms:Choice">
          <xsd:enumeration value="..."/>
          <xsd:enumeration value="Best Practices"/>
          <xsd:enumeration value="Checklist"/>
          <xsd:enumeration value="Methodology"/>
          <xsd:enumeration value="Misoperations"/>
          <xsd:enumeration value="Protocol"/>
          <xsd:enumeration value="Workflow"/>
        </xsd:restriction>
      </xsd:simpleType>
    </xsd:element>
    <xsd:element name="Jurisdiction" ma:index="15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  <xsd:element name="Standard_x0020_Family" ma:index="16" nillable="true" ma:displayName="Standard Family" ma:format="Dropdown" ma:internalName="Standard_x0020_Family">
      <xsd:simpleType>
        <xsd:restriction base="dms:Choice">
          <xsd:enumeration value="BAL"/>
          <xsd:enumeration value="CIP"/>
          <xsd:enumeration value="COM"/>
          <xsd:enumeration value="EOP"/>
          <xsd:enumeration value="FAC"/>
          <xsd:enumeration value="INT"/>
          <xsd:enumeration value="IRO"/>
          <xsd:enumeration value="MOD"/>
          <xsd:enumeration value="NUC"/>
          <xsd:enumeration value="PER"/>
          <xsd:enumeration value="PRC"/>
          <xsd:enumeration value="TOP"/>
          <xsd:enumeration value="TPL"/>
          <xsd:enumeration value="VA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vent_x0020_ID" ma:index="23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Approver" ma:index="24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Report or Other</Document_x0020_Categorization_x0020_Policy>
    <TaxCatchAll xmlns="4bd63098-0c83-43cf-abdd-085f2cc55a51">
      <Value>1714</Value>
    </TaxCatchAll>
    <Privacy xmlns="2fb8a92a-9032-49d6-b983-191f0a73b01f">Public</Privacy>
    <Event_x0020_ID xmlns="4bd63098-0c83-43cf-abdd-085f2cc55a51">13166</Event_x0020_ID>
    <Committee xmlns="2fb8a92a-9032-49d6-b983-191f0a73b01f"/>
    <WECC_x0020_Status xmlns="2fb8a92a-9032-49d6-b983-191f0a73b01f" xsi:nil="true"/>
    <Owner_x0020_Group xmlns="2fb8a92a-9032-49d6-b983-191f0a73b01f">
      <Value>Operations Performance Analysis</Value>
    </Owner_x0020_Group>
    <TaxKeywordTaxHTField xmlns="4bd63098-0c83-43cf-abdd-085f2cc55a51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Workshops</TermName>
          <TermId xmlns="http://schemas.microsoft.com/office/infopath/2007/PartnerControls">ac0e11db-49ed-438d-9080-f92014019eb8</TermId>
        </TermInfo>
      </Terms>
    </TaxKeywordTaxHTField>
    <_dlc_DocId xmlns="4bd63098-0c83-43cf-abdd-085f2cc55a51">YWEQ7USXTMD7-3-7613</_dlc_DocId>
    <_dlc_DocIdUrl xmlns="4bd63098-0c83-43cf-abdd-085f2cc55a51">
      <Url>https://www.wecc.org/_layouts/15/DocIdRedir.aspx?ID=YWEQ7USXTMD7-3-7613</Url>
      <Description>YWEQ7USXTMD7-3-7613</Description>
    </_dlc_DocIdUrl>
    <Jurisdiction xmlns="2fb8a92a-9032-49d6-b983-191f0a73b01f"/>
    <Standard_x0020_Family xmlns="2fb8a92a-9032-49d6-b983-191f0a73b01f" xsi:nil="true"/>
    <Other_x0020_Reliability_x0020_Documents xmlns="2fb8a92a-9032-49d6-b983-191f0a73b01f">Misoperations</Other_x0020_Reliability_x0020_Documents>
    <Adopted_x002f_Approved_x0020_By xmlns="2fb8a92a-9032-49d6-b983-191f0a73b01f" xsi:nil="true"/>
    <Approver xmlns="4bd63098-0c83-43cf-abdd-085f2cc55a51">
      <UserInfo>
        <DisplayName/>
        <AccountId/>
        <AccountType/>
      </UserInfo>
    </Approver>
  </documentManagement>
</p:properties>
</file>

<file path=customXml/itemProps1.xml><?xml version="1.0" encoding="utf-8"?>
<ds:datastoreItem xmlns:ds="http://schemas.openxmlformats.org/officeDocument/2006/customXml" ds:itemID="{3B776AEC-E023-4FDA-8268-7C670D933D10}"/>
</file>

<file path=customXml/itemProps2.xml><?xml version="1.0" encoding="utf-8"?>
<ds:datastoreItem xmlns:ds="http://schemas.openxmlformats.org/officeDocument/2006/customXml" ds:itemID="{1B2BD0D6-9667-4E7F-84B1-BC8C1DF014B4}"/>
</file>

<file path=customXml/itemProps3.xml><?xml version="1.0" encoding="utf-8"?>
<ds:datastoreItem xmlns:ds="http://schemas.openxmlformats.org/officeDocument/2006/customXml" ds:itemID="{E4F0965F-585F-4B71-A46C-C593757338FD}"/>
</file>

<file path=customXml/itemProps4.xml><?xml version="1.0" encoding="utf-8"?>
<ds:datastoreItem xmlns:ds="http://schemas.openxmlformats.org/officeDocument/2006/customXml" ds:itemID="{C6AD43DF-8536-4354-B8C9-3B23F3D1E429}"/>
</file>

<file path=docProps/app.xml><?xml version="1.0" encoding="utf-8"?>
<Properties xmlns="http://schemas.openxmlformats.org/officeDocument/2006/extended-properties" xmlns:vt="http://schemas.openxmlformats.org/officeDocument/2006/docPropsVTypes">
  <Template>Misops Workshop Standard</Template>
  <TotalTime>211</TotalTime>
  <Words>817</Words>
  <Application>Microsoft Office PowerPoint</Application>
  <PresentationFormat>On-screen Show (4:3)</PresentationFormat>
  <Paragraphs>144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Misops Workshop Standard</vt:lpstr>
      <vt:lpstr>What is an Operation and Misoperation</vt:lpstr>
      <vt:lpstr>Example 1</vt:lpstr>
      <vt:lpstr>Example 1 – Survey Results</vt:lpstr>
      <vt:lpstr>Example 1 - Reason</vt:lpstr>
      <vt:lpstr>Example 2</vt:lpstr>
      <vt:lpstr>Example 2 - Poll</vt:lpstr>
      <vt:lpstr>Example 2 - Answer</vt:lpstr>
      <vt:lpstr>Example 3</vt:lpstr>
      <vt:lpstr>Example 3 - Poll</vt:lpstr>
      <vt:lpstr>Example 3 - Answer</vt:lpstr>
      <vt:lpstr>Example 4</vt:lpstr>
      <vt:lpstr>Example 4 - Poll</vt:lpstr>
      <vt:lpstr>Example 4 - Answer</vt:lpstr>
      <vt:lpstr>Example 5</vt:lpstr>
      <vt:lpstr>Example 5 - Poll</vt:lpstr>
      <vt:lpstr>Example 5 - Answer</vt:lpstr>
      <vt:lpstr>Example 6</vt:lpstr>
      <vt:lpstr>Example 6 - Poll</vt:lpstr>
      <vt:lpstr>Example 6 - Answer</vt:lpstr>
      <vt:lpstr>Example 7</vt:lpstr>
      <vt:lpstr>Example 7 - Poll</vt:lpstr>
      <vt:lpstr>Example 7 - Answer</vt:lpstr>
      <vt:lpstr>Example 8</vt:lpstr>
      <vt:lpstr>Example 8 - Poll</vt:lpstr>
      <vt:lpstr>Example 8 -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2017Aug Activity - What is an Operation and Misoperation</dc:title>
  <dc:creator>Peacock, Maggie</dc:creator>
  <cp:keywords>Workshops</cp:keywords>
  <cp:lastModifiedBy>Peacock, Maggie</cp:lastModifiedBy>
  <cp:revision>14</cp:revision>
  <dcterms:created xsi:type="dcterms:W3CDTF">2017-08-21T19:14:39Z</dcterms:created>
  <dcterms:modified xsi:type="dcterms:W3CDTF">2017-08-30T22:38:20Z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0x010100E45EF0F8AAA65E428351BA36F1B645BE1200CA280BBE04EF434C8DECBE67FD58A074</vt:lpwstr>
  </property>
  <property fmtid="{D5CDD505-2E9C-101B-9397-08002B2CF9AE}" pid="3" name="_dlc_DocIdItemGuid">
    <vt:lpwstr>6a76c693-216a-452a-bb3e-5a9787a70dff</vt:lpwstr>
  </property>
  <property fmtid="{D5CDD505-2E9C-101B-9397-08002B2CF9AE}" pid="4" name="TaxKeyword">
    <vt:lpwstr>1714;#Workshops|ac0e11db-49ed-438d-9080-f92014019eb8</vt:lpwstr>
  </property>
</Properties>
</file>